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1" r:id="rId5"/>
    <p:sldId id="262" r:id="rId6"/>
    <p:sldId id="259" r:id="rId7"/>
    <p:sldId id="263" r:id="rId8"/>
    <p:sldId id="260"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8" d="100"/>
          <a:sy n="68" d="100"/>
        </p:scale>
        <p:origin x="144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3/11/2020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3/11/2020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accent1">
                <a:tint val="66000"/>
                <a:satMod val="160000"/>
                <a:alpha val="0"/>
              </a:schemeClr>
            </a:gs>
            <a:gs pos="50000">
              <a:schemeClr val="accent1">
                <a:tint val="44500"/>
                <a:satMod val="160000"/>
              </a:schemeClr>
            </a:gs>
            <a:gs pos="100000">
              <a:schemeClr val="accent1">
                <a:tint val="23500"/>
                <a:satMod val="16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3">
              <a:lumMod val="60000"/>
              <a:lumOff val="40000"/>
            </a:schemeClr>
          </a:solidFill>
        </p:spPr>
        <p:txBody>
          <a:bodyPr>
            <a:noAutofit/>
          </a:bodyPr>
          <a:lstStyle/>
          <a:p>
            <a:pPr algn="ctr"/>
            <a:r>
              <a:rPr lang="en-US" sz="3600" b="1" dirty="0">
                <a:solidFill>
                  <a:srgbClr val="002060"/>
                </a:solidFill>
                <a:latin typeface="Times New Roman" pitchFamily="18" charset="0"/>
                <a:cs typeface="Times New Roman" pitchFamily="18" charset="0"/>
              </a:rPr>
              <a:t>COMPREHENDING THE SIGNIFICANCE OF THE TEXT AND STRATEGIES FOR READING</a:t>
            </a:r>
          </a:p>
        </p:txBody>
      </p:sp>
      <p:sp>
        <p:nvSpPr>
          <p:cNvPr id="3" name="Subtitle 2"/>
          <p:cNvSpPr>
            <a:spLocks noGrp="1"/>
          </p:cNvSpPr>
          <p:nvPr>
            <p:ph type="subTitle" idx="1"/>
          </p:nvPr>
        </p:nvSpPr>
        <p:spPr>
          <a:xfrm>
            <a:off x="533400" y="3657600"/>
            <a:ext cx="8382000" cy="2286000"/>
          </a:xfrm>
        </p:spPr>
        <p:txBody>
          <a:bodyPr>
            <a:normAutofit fontScale="70000" lnSpcReduction="20000"/>
          </a:bodyPr>
          <a:lstStyle/>
          <a:p>
            <a:pPr algn="r"/>
            <a:r>
              <a:rPr lang="en-US" sz="4600" b="1" dirty="0" err="1">
                <a:solidFill>
                  <a:schemeClr val="accent5">
                    <a:lumMod val="75000"/>
                  </a:schemeClr>
                </a:solidFill>
                <a:latin typeface="Times New Roman" pitchFamily="18" charset="0"/>
                <a:cs typeface="Times New Roman" pitchFamily="18" charset="0"/>
              </a:rPr>
              <a:t>Dr.M.KANNADHASAN</a:t>
            </a:r>
            <a:endParaRPr lang="en-US" sz="4600" b="1" dirty="0">
              <a:solidFill>
                <a:schemeClr val="accent5">
                  <a:lumMod val="75000"/>
                </a:schemeClr>
              </a:solidFill>
              <a:latin typeface="Times New Roman" pitchFamily="18" charset="0"/>
              <a:cs typeface="Times New Roman" pitchFamily="18" charset="0"/>
            </a:endParaRPr>
          </a:p>
          <a:p>
            <a:pPr algn="r"/>
            <a:r>
              <a:rPr lang="en-US" sz="4100" b="1" dirty="0">
                <a:solidFill>
                  <a:srgbClr val="FF0000"/>
                </a:solidFill>
                <a:latin typeface="Times New Roman" pitchFamily="18" charset="0"/>
                <a:cs typeface="Times New Roman" pitchFamily="18" charset="0"/>
              </a:rPr>
              <a:t>FACULTY OF ENGLISH</a:t>
            </a:r>
          </a:p>
          <a:p>
            <a:pPr algn="r"/>
            <a:r>
              <a:rPr lang="en-US" sz="3000" b="1" dirty="0">
                <a:solidFill>
                  <a:srgbClr val="FF0000"/>
                </a:solidFill>
                <a:latin typeface="Times New Roman" pitchFamily="18" charset="0"/>
                <a:cs typeface="Times New Roman" pitchFamily="18" charset="0"/>
              </a:rPr>
              <a:t>THIRUVALLUVAR UNIVERSITY</a:t>
            </a:r>
          </a:p>
          <a:p>
            <a:pPr algn="r"/>
            <a:r>
              <a:rPr lang="en-US" sz="3000" b="1" dirty="0">
                <a:solidFill>
                  <a:srgbClr val="FF0000"/>
                </a:solidFill>
                <a:latin typeface="Times New Roman" pitchFamily="18" charset="0"/>
                <a:cs typeface="Times New Roman" pitchFamily="18" charset="0"/>
              </a:rPr>
              <a:t>VELLORE</a:t>
            </a:r>
          </a:p>
          <a:p>
            <a:pPr algn="r"/>
            <a:r>
              <a:rPr lang="en-US" sz="3000" b="1" dirty="0">
                <a:solidFill>
                  <a:srgbClr val="FF0000"/>
                </a:solidFill>
                <a:latin typeface="Times New Roman" pitchFamily="18" charset="0"/>
                <a:cs typeface="Times New Roman" pitchFamily="18" charset="0"/>
              </a:rPr>
              <a:t>TAMILNADU</a:t>
            </a:r>
          </a:p>
          <a:p>
            <a:pPr algn="r"/>
            <a:r>
              <a:rPr lang="en-US" sz="3000" b="1" dirty="0">
                <a:solidFill>
                  <a:srgbClr val="FF0000"/>
                </a:solidFill>
                <a:latin typeface="Times New Roman" pitchFamily="18" charset="0"/>
                <a:cs typeface="Times New Roman" pitchFamily="18" charset="0"/>
              </a:rPr>
              <a:t>INDIA.</a:t>
            </a:r>
            <a:r>
              <a:rPr lang="en-US" b="1" dirty="0">
                <a:solidFill>
                  <a:srgbClr val="FF0000"/>
                </a:solidFill>
                <a:latin typeface="Nyala" pitchFamily="2" charset="0"/>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981200"/>
            <a:ext cx="8991600" cy="2062103"/>
          </a:xfrm>
          <a:prstGeom prst="rect">
            <a:avLst/>
          </a:prstGeom>
        </p:spPr>
        <p:txBody>
          <a:bodyPr wrap="square">
            <a:spAutoFit/>
          </a:bodyPr>
          <a:lstStyle/>
          <a:p>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In order to learn comprehension strategies, students need modeling, practice, and feedback. The key comprehension strategies are described below.</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1447800"/>
            <a:ext cx="8763000" cy="353943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200" b="1" i="0" u="none" strike="noStrike" cap="none" normalizeH="0" baseline="0" dirty="0">
                <a:ln>
                  <a:noFill/>
                </a:ln>
                <a:solidFill>
                  <a:srgbClr val="FF0000"/>
                </a:solidFill>
                <a:effectLst/>
                <a:latin typeface="Times New Roman" pitchFamily="18" charset="0"/>
                <a:ea typeface="SimSun" pitchFamily="2" charset="-122"/>
                <a:cs typeface="Times New Roman" pitchFamily="18" charset="0"/>
              </a:rPr>
              <a:t>USING PRIOR KNOWLEDGE/PREVIEWING</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3200" b="1"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spcBef>
                <a:spcPct val="0"/>
              </a:spcBef>
              <a:spcAft>
                <a:spcPct val="0"/>
              </a:spcAft>
              <a:buClrTx/>
              <a:buSzTx/>
              <a:buFont typeface="Arial" pitchFamily="34" charset="0"/>
              <a:buChar char="•"/>
              <a:tabLst/>
            </a:pPr>
            <a:r>
              <a:rPr lang="en-US" altLang="zh-CN" sz="3200" dirty="0">
                <a:latin typeface="Times New Roman" pitchFamily="18" charset="0"/>
                <a:ea typeface="SimSun" pitchFamily="2" charset="-122"/>
                <a:cs typeface="Times New Roman" pitchFamily="18" charset="0"/>
              </a:rPr>
              <a:t>	</a:t>
            </a:r>
            <a:r>
              <a:rPr kumimoji="0" lang="en-US" altLang="zh-CN" sz="3200" b="0" i="0" u="none" strike="noStrike" cap="none" normalizeH="0" baseline="0" dirty="0">
                <a:ln>
                  <a:noFill/>
                </a:ln>
                <a:solidFill>
                  <a:schemeClr val="tx1"/>
                </a:solidFill>
                <a:effectLst/>
                <a:latin typeface="Times New Roman" pitchFamily="18" charset="0"/>
                <a:ea typeface="SimSun" pitchFamily="2" charset="-122"/>
                <a:cs typeface="Times New Roman" pitchFamily="18" charset="0"/>
              </a:rPr>
              <a:t>When students preview text, they tap into 		what they already know that will help them to 	understand the text they are about to read. 	This provides a framework for any new 	information they read.</a:t>
            </a:r>
            <a:endParaRPr kumimoji="0" lang="en-US" altLang="zh-CN" sz="32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ChangeArrowheads="1"/>
          </p:cNvSpPr>
          <p:nvPr/>
        </p:nvSpPr>
        <p:spPr bwMode="auto">
          <a:xfrm>
            <a:off x="0" y="1711643"/>
            <a:ext cx="87630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200" b="1" i="0" u="none" strike="noStrike" cap="none" normalizeH="0" baseline="0" dirty="0">
                <a:ln>
                  <a:noFill/>
                </a:ln>
                <a:solidFill>
                  <a:srgbClr val="FF0000"/>
                </a:solidFill>
                <a:effectLst/>
                <a:latin typeface="Times New Roman" pitchFamily="18" charset="0"/>
                <a:ea typeface="SimSun" pitchFamily="2" charset="-122"/>
                <a:cs typeface="Times New Roman" pitchFamily="18" charset="0"/>
              </a:rPr>
              <a:t>PREDICTING</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3200" b="1"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spcBef>
                <a:spcPct val="0"/>
              </a:spcBef>
              <a:spcAft>
                <a:spcPct val="0"/>
              </a:spcAft>
              <a:buClrTx/>
              <a:buSzTx/>
              <a:buFont typeface="Arial" pitchFamily="34" charset="0"/>
              <a:buChar char="•"/>
              <a:tabLst/>
            </a:pPr>
            <a:r>
              <a:rPr lang="en-US" altLang="zh-CN" sz="3200" dirty="0">
                <a:latin typeface="Times New Roman" pitchFamily="18" charset="0"/>
                <a:ea typeface="SimSun" pitchFamily="2" charset="-122"/>
                <a:cs typeface="Times New Roman" pitchFamily="18" charset="0"/>
              </a:rPr>
              <a:t>	</a:t>
            </a:r>
            <a:r>
              <a:rPr kumimoji="0" lang="en-US" altLang="zh-CN" sz="3200" b="0" i="0" u="none" strike="noStrike" cap="none" normalizeH="0" baseline="0" dirty="0">
                <a:ln>
                  <a:noFill/>
                </a:ln>
                <a:solidFill>
                  <a:schemeClr val="tx1"/>
                </a:solidFill>
                <a:effectLst/>
                <a:latin typeface="Times New Roman" pitchFamily="18" charset="0"/>
                <a:ea typeface="SimSun" pitchFamily="2" charset="-122"/>
                <a:cs typeface="Times New Roman" pitchFamily="18" charset="0"/>
              </a:rPr>
              <a:t>When students make predictions about the 	text they are about to read, it sets up 	expectations based on their prior knowledge 	about similar topics. As they read, they may 	mentally revise their prediction as they gain 	more information.</a:t>
            </a:r>
            <a:endParaRPr kumimoji="0" lang="en-US" altLang="zh-CN" sz="32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0" y="1588532"/>
            <a:ext cx="89154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200" b="1" i="0" u="none" strike="noStrike" cap="none" normalizeH="0" baseline="0" dirty="0">
                <a:ln>
                  <a:noFill/>
                </a:ln>
                <a:solidFill>
                  <a:srgbClr val="FF0000"/>
                </a:solidFill>
                <a:effectLst/>
                <a:latin typeface="Times New Roman" pitchFamily="18" charset="0"/>
                <a:ea typeface="SimSun" pitchFamily="2" charset="-122"/>
                <a:cs typeface="Times New Roman" pitchFamily="18" charset="0"/>
              </a:rPr>
              <a:t>IDENTIFYING THE MAIN IDEA AND SUMMARIZATION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3200" b="1"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spcBef>
                <a:spcPct val="0"/>
              </a:spcBef>
              <a:spcAft>
                <a:spcPct val="0"/>
              </a:spcAft>
              <a:buClrTx/>
              <a:buSzTx/>
              <a:buFont typeface="Arial" pitchFamily="34" charset="0"/>
              <a:buChar char="•"/>
              <a:tabLst/>
            </a:pPr>
            <a:r>
              <a:rPr lang="en-US" altLang="zh-CN" sz="3200" dirty="0">
                <a:latin typeface="Times New Roman" pitchFamily="18" charset="0"/>
                <a:ea typeface="SimSun" pitchFamily="2" charset="-122"/>
                <a:cs typeface="Times New Roman" pitchFamily="18" charset="0"/>
              </a:rPr>
              <a:t>	</a:t>
            </a:r>
            <a:r>
              <a:rPr kumimoji="0" lang="en-US" altLang="zh-CN" sz="3200" b="0" i="0" u="none" strike="noStrike" cap="none" normalizeH="0" baseline="0" dirty="0">
                <a:ln>
                  <a:noFill/>
                </a:ln>
                <a:solidFill>
                  <a:schemeClr val="tx1"/>
                </a:solidFill>
                <a:effectLst/>
                <a:latin typeface="Times New Roman" pitchFamily="18" charset="0"/>
                <a:ea typeface="SimSun" pitchFamily="2" charset="-122"/>
                <a:cs typeface="Times New Roman" pitchFamily="18" charset="0"/>
              </a:rPr>
              <a:t>Identifying the main idea and summarizing 	requires that students determine what is 	important and then put it in their own words. 	Implicit in this process is trying to understand 	the author’s purpose in writing the text.</a:t>
            </a:r>
            <a:endParaRPr kumimoji="0" lang="en-US" altLang="zh-CN" sz="32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52400" y="1595689"/>
            <a:ext cx="89916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200" b="1" i="0" u="none" strike="noStrike" cap="none" normalizeH="0" baseline="0" dirty="0">
                <a:ln>
                  <a:noFill/>
                </a:ln>
                <a:solidFill>
                  <a:srgbClr val="FF0000"/>
                </a:solidFill>
                <a:effectLst/>
                <a:latin typeface="Times New Roman" pitchFamily="18" charset="0"/>
                <a:ea typeface="SimSun" pitchFamily="2" charset="-122"/>
                <a:cs typeface="Times New Roman" pitchFamily="18" charset="0"/>
              </a:rPr>
              <a:t>QUESTIONING</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3200" b="1"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spcBef>
                <a:spcPct val="0"/>
              </a:spcBef>
              <a:spcAft>
                <a:spcPct val="0"/>
              </a:spcAft>
              <a:buClrTx/>
              <a:buSzTx/>
              <a:buFont typeface="Arial" pitchFamily="34" charset="0"/>
              <a:buChar char="•"/>
              <a:tabLst/>
            </a:pPr>
            <a:r>
              <a:rPr kumimoji="0" lang="en-US" altLang="zh-CN" sz="3200" b="0" i="0" u="none" strike="noStrike" cap="none" normalizeH="0" baseline="0" dirty="0">
                <a:ln>
                  <a:noFill/>
                </a:ln>
                <a:solidFill>
                  <a:schemeClr val="tx1"/>
                </a:solidFill>
                <a:effectLst/>
                <a:latin typeface="Times New Roman" pitchFamily="18" charset="0"/>
                <a:ea typeface="SimSun" pitchFamily="2" charset="-122"/>
                <a:cs typeface="Times New Roman" pitchFamily="18" charset="0"/>
              </a:rPr>
              <a:t>	Asking and answering questions 	about text is 	another strategy that 	helps students focus on 	the meaning of text. Teachers can help by 	modeling both the process of asking 	good 	questions and strategies for finding the 	answers in the text.</a:t>
            </a:r>
            <a:endParaRPr kumimoji="0" lang="en-US" altLang="zh-CN" sz="32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1824288"/>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200" b="1" i="0" u="none" strike="noStrike" cap="none" normalizeH="0" baseline="0" dirty="0">
                <a:ln>
                  <a:noFill/>
                </a:ln>
                <a:solidFill>
                  <a:srgbClr val="FF0000"/>
                </a:solidFill>
                <a:effectLst/>
                <a:latin typeface="Times New Roman" pitchFamily="18" charset="0"/>
                <a:ea typeface="SimSun" pitchFamily="2" charset="-122"/>
                <a:cs typeface="Times New Roman" pitchFamily="18" charset="0"/>
              </a:rPr>
              <a:t>MAKING INFERENCES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CN" sz="3200" b="0" i="0" u="none" strike="noStrike" cap="none" normalizeH="0" baseline="0" dirty="0">
              <a:ln>
                <a:noFill/>
              </a:ln>
              <a:solidFill>
                <a:schemeClr val="tx1"/>
              </a:solidFill>
              <a:effectLst/>
              <a:latin typeface="Times New Roman" pitchFamily="18" charset="0"/>
              <a:cs typeface="Times New Roman" pitchFamily="18" charset="0"/>
            </a:endParaRPr>
          </a:p>
          <a:p>
            <a:pPr marL="457200" marR="0" lvl="0" indent="-457200" algn="l" defTabSz="914400" rtl="0" eaLnBrk="0" fontAlgn="base" latinLnBrk="0" hangingPunct="0">
              <a:spcBef>
                <a:spcPct val="0"/>
              </a:spcBef>
              <a:spcAft>
                <a:spcPct val="0"/>
              </a:spcAft>
              <a:buClrTx/>
              <a:buSzTx/>
              <a:buFont typeface="Arial" pitchFamily="34" charset="0"/>
              <a:buChar char="•"/>
              <a:tabLst/>
            </a:pPr>
            <a:r>
              <a:rPr kumimoji="0" lang="en-US" altLang="zh-CN" sz="3200" b="0" i="0" u="none" strike="noStrike" cap="none" normalizeH="0" baseline="0" dirty="0">
                <a:ln>
                  <a:noFill/>
                </a:ln>
                <a:solidFill>
                  <a:schemeClr val="tx1"/>
                </a:solidFill>
                <a:effectLst/>
                <a:latin typeface="Times New Roman" pitchFamily="18" charset="0"/>
                <a:ea typeface="SimSun" pitchFamily="2" charset="-122"/>
                <a:cs typeface="Times New Roman" pitchFamily="18" charset="0"/>
              </a:rPr>
              <a:t>	In order to make Inferences about something 	that is not explicitly stated in the text, students 	must learn to draw on prior knowledge and 	recognize clues in the text itself.</a:t>
            </a:r>
            <a:endParaRPr kumimoji="0" lang="en-US" altLang="zh-CN" sz="32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1667400"/>
            <a:ext cx="91440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200" b="1" i="0" u="none" strike="noStrike" cap="none" normalizeH="0" baseline="0" dirty="0">
                <a:ln>
                  <a:noFill/>
                </a:ln>
                <a:solidFill>
                  <a:srgbClr val="FF0000"/>
                </a:solidFill>
                <a:effectLst/>
                <a:latin typeface="Times New Roman" pitchFamily="18" charset="0"/>
                <a:ea typeface="SimSun" pitchFamily="2" charset="-122"/>
                <a:cs typeface="Times New Roman" pitchFamily="18" charset="0"/>
              </a:rPr>
              <a:t>VISUALIZING</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3200" b="1"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spcBef>
                <a:spcPct val="0"/>
              </a:spcBef>
              <a:spcAft>
                <a:spcPct val="0"/>
              </a:spcAft>
              <a:buClrTx/>
              <a:buSzTx/>
              <a:buFont typeface="Arial" pitchFamily="34" charset="0"/>
              <a:buChar char="•"/>
              <a:tabLst/>
            </a:pPr>
            <a:r>
              <a:rPr kumimoji="0" lang="en-US" altLang="zh-CN" sz="3200" b="0" i="0" u="none" strike="noStrike" cap="none" normalizeH="0" baseline="0" dirty="0">
                <a:ln>
                  <a:noFill/>
                </a:ln>
                <a:solidFill>
                  <a:schemeClr val="tx1"/>
                </a:solidFill>
                <a:effectLst/>
                <a:latin typeface="Times New Roman" pitchFamily="18" charset="0"/>
                <a:ea typeface="SimSun" pitchFamily="2" charset="-122"/>
                <a:cs typeface="Times New Roman" pitchFamily="18" charset="0"/>
              </a:rPr>
              <a:t>	Studies have shown that students who visualize 	while reading have better recall than those who 	do not (Pressley, 1977). Readers can take 	advantage of illustrations that are embedded in 	the text or create their own mental images or 	drawings when reading text without illustrations</a:t>
            </a:r>
            <a:endParaRPr kumimoji="0" lang="en-US" altLang="zh-CN" sz="32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838200"/>
            <a:ext cx="8763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STRATEGIES FOR READING COMPREHENSION: NARRATIVE TEXT</a:t>
            </a:r>
            <a:endParaRPr kumimoji="0" lang="en-US" sz="3200" b="1" i="0" u="none" strike="noStrike" cap="none" normalizeH="0" baseline="0" dirty="0">
              <a:ln>
                <a:noFill/>
              </a:ln>
              <a:solidFill>
                <a:srgbClr val="FF0000"/>
              </a:solidFill>
              <a:effectLst/>
              <a:latin typeface="Times New Roman" pitchFamily="18" charset="0"/>
              <a:cs typeface="Times New Roman" pitchFamily="18" charset="0"/>
            </a:endParaRPr>
          </a:p>
        </p:txBody>
      </p:sp>
      <p:sp>
        <p:nvSpPr>
          <p:cNvPr id="29698" name="Rectangle 2"/>
          <p:cNvSpPr>
            <a:spLocks noChangeArrowheads="1"/>
          </p:cNvSpPr>
          <p:nvPr/>
        </p:nvSpPr>
        <p:spPr bwMode="auto">
          <a:xfrm>
            <a:off x="0" y="2643663"/>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spcBef>
                <a:spcPct val="0"/>
              </a:spcBef>
              <a:spcAft>
                <a:spcPct val="0"/>
              </a:spcAft>
              <a:buClrTx/>
              <a:buSzTx/>
              <a:buFontTx/>
              <a:buChar char="•"/>
              <a:tabLst>
                <a:tab pos="457200" algn="l"/>
              </a:tabLst>
            </a:pPr>
            <a:r>
              <a:rPr kumimoji="0" lang="en-US" altLang="zh-CN" sz="3200" b="1" i="0" u="none" strike="noStrike" cap="none" normalizeH="0" baseline="0" dirty="0">
                <a:ln>
                  <a:noFill/>
                </a:ln>
                <a:solidFill>
                  <a:srgbClr val="555555"/>
                </a:solidFill>
                <a:effectLst/>
                <a:latin typeface="Times New Roman" pitchFamily="18" charset="0"/>
                <a:ea typeface="SimSun" pitchFamily="2" charset="-122"/>
                <a:cs typeface="Times New Roman" pitchFamily="18" charset="0"/>
              </a:rPr>
              <a:t>Setting:</a:t>
            </a:r>
            <a:r>
              <a:rPr kumimoji="0" lang="en-US" altLang="zh-CN" sz="3200" b="0" i="0" u="none" strike="noStrike" cap="none" normalizeH="0" baseline="0" dirty="0">
                <a:ln>
                  <a:noFill/>
                </a:ln>
                <a:solidFill>
                  <a:srgbClr val="555555"/>
                </a:solidFill>
                <a:effectLst/>
                <a:latin typeface="Times New Roman" pitchFamily="18" charset="0"/>
                <a:ea typeface="Times New Roman" pitchFamily="18" charset="0"/>
                <a:cs typeface="Times New Roman" pitchFamily="18" charset="0"/>
              </a:rPr>
              <a:t> When and where the story takes place (which can change over the course of the story).</a:t>
            </a:r>
          </a:p>
          <a:p>
            <a:pPr marL="0" marR="0" lvl="0" indent="0" algn="l" defTabSz="914400" rtl="0" eaLnBrk="1" fontAlgn="base" latinLnBrk="0" hangingPunct="1">
              <a:spcBef>
                <a:spcPct val="0"/>
              </a:spcBef>
              <a:spcAft>
                <a:spcPct val="0"/>
              </a:spcAft>
              <a:buClrTx/>
              <a:buSzTx/>
              <a:buFontTx/>
              <a:buChar char="•"/>
              <a:tabLst>
                <a:tab pos="457200" algn="l"/>
              </a:tabLst>
            </a:pPr>
            <a:endParaRPr kumimoji="0" lang="en-US" altLang="zh-CN" sz="3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spcBef>
                <a:spcPct val="0"/>
              </a:spcBef>
              <a:spcAft>
                <a:spcPct val="0"/>
              </a:spcAft>
              <a:buClrTx/>
              <a:buSzTx/>
              <a:buFontTx/>
              <a:buChar char="•"/>
              <a:tabLst>
                <a:tab pos="457200" algn="l"/>
              </a:tabLst>
            </a:pPr>
            <a:r>
              <a:rPr kumimoji="0" lang="en-US" altLang="zh-CN" sz="3200" b="1" i="0" u="none" strike="noStrike" cap="none" normalizeH="0" baseline="0" dirty="0">
                <a:ln>
                  <a:noFill/>
                </a:ln>
                <a:solidFill>
                  <a:srgbClr val="555555"/>
                </a:solidFill>
                <a:effectLst/>
                <a:latin typeface="Times New Roman" pitchFamily="18" charset="0"/>
                <a:ea typeface="SimSun" pitchFamily="2" charset="-122"/>
                <a:cs typeface="Times New Roman" pitchFamily="18" charset="0"/>
              </a:rPr>
              <a:t>Characters:</a:t>
            </a:r>
            <a:r>
              <a:rPr kumimoji="0" lang="en-US" altLang="zh-CN" sz="3200" b="0" i="0" u="none" strike="noStrike" cap="none" normalizeH="0" baseline="0" dirty="0">
                <a:ln>
                  <a:noFill/>
                </a:ln>
                <a:solidFill>
                  <a:srgbClr val="555555"/>
                </a:solidFill>
                <a:effectLst/>
                <a:latin typeface="Times New Roman" pitchFamily="18" charset="0"/>
                <a:ea typeface="Times New Roman" pitchFamily="18" charset="0"/>
                <a:cs typeface="Times New Roman" pitchFamily="18" charset="0"/>
              </a:rPr>
              <a:t> The people or animals in the story, including the protagonist (main character), whose motivations and actions drive the story.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95400"/>
            <a:ext cx="9144000" cy="4031873"/>
          </a:xfrm>
          <a:prstGeom prst="rect">
            <a:avLst/>
          </a:prstGeom>
        </p:spPr>
        <p:txBody>
          <a:bodyPr wrap="square">
            <a:spAutoFit/>
          </a:bodyPr>
          <a:lstStyle/>
          <a:p>
            <a:pPr lvl="0" eaLnBrk="0" fontAlgn="base" hangingPunct="0">
              <a:spcBef>
                <a:spcPct val="0"/>
              </a:spcBef>
              <a:spcAft>
                <a:spcPct val="0"/>
              </a:spcAft>
              <a:buFontTx/>
              <a:buChar char="•"/>
              <a:tabLst>
                <a:tab pos="457200" algn="l"/>
              </a:tabLst>
            </a:pPr>
            <a:r>
              <a:rPr lang="en-US" altLang="zh-CN" sz="3200" b="1" dirty="0">
                <a:solidFill>
                  <a:srgbClr val="555555"/>
                </a:solidFill>
                <a:latin typeface="Times New Roman" pitchFamily="18" charset="0"/>
                <a:ea typeface="SimSun" pitchFamily="2" charset="-122"/>
                <a:cs typeface="Times New Roman" pitchFamily="18" charset="0"/>
              </a:rPr>
              <a:t>Plot:</a:t>
            </a:r>
            <a:r>
              <a:rPr lang="en-US" altLang="zh-CN" sz="3200" dirty="0">
                <a:solidFill>
                  <a:srgbClr val="555555"/>
                </a:solidFill>
                <a:latin typeface="Times New Roman" pitchFamily="18" charset="0"/>
                <a:ea typeface="Times New Roman" pitchFamily="18" charset="0"/>
                <a:cs typeface="Times New Roman" pitchFamily="18" charset="0"/>
              </a:rPr>
              <a:t> The story line, which typically includes one or more problems or conflicts that the protagonist must address and ultimately resolve.</a:t>
            </a:r>
          </a:p>
          <a:p>
            <a:pPr lvl="0" eaLnBrk="0" fontAlgn="base" hangingPunct="0">
              <a:spcBef>
                <a:spcPct val="0"/>
              </a:spcBef>
              <a:spcAft>
                <a:spcPct val="0"/>
              </a:spcAft>
              <a:buFontTx/>
              <a:buChar char="•"/>
              <a:tabLst>
                <a:tab pos="457200" algn="l"/>
              </a:tabLst>
            </a:pPr>
            <a:endParaRPr lang="en-US" altLang="zh-CN" sz="3200" dirty="0">
              <a:latin typeface="Times New Roman" pitchFamily="18" charset="0"/>
              <a:cs typeface="Times New Roman" pitchFamily="18" charset="0"/>
            </a:endParaRPr>
          </a:p>
          <a:p>
            <a:pPr lvl="0" eaLnBrk="0" fontAlgn="base" hangingPunct="0">
              <a:spcBef>
                <a:spcPct val="0"/>
              </a:spcBef>
              <a:spcAft>
                <a:spcPct val="0"/>
              </a:spcAft>
              <a:buFontTx/>
              <a:buChar char="•"/>
              <a:tabLst>
                <a:tab pos="457200" algn="l"/>
              </a:tabLst>
            </a:pPr>
            <a:r>
              <a:rPr lang="en-US" altLang="zh-CN" sz="3200" b="1" dirty="0">
                <a:solidFill>
                  <a:srgbClr val="555555"/>
                </a:solidFill>
                <a:latin typeface="Times New Roman" pitchFamily="18" charset="0"/>
                <a:ea typeface="SimSun" pitchFamily="2" charset="-122"/>
                <a:cs typeface="Times New Roman" pitchFamily="18" charset="0"/>
              </a:rPr>
              <a:t>Theme:</a:t>
            </a:r>
            <a:r>
              <a:rPr lang="en-US" altLang="zh-CN" sz="3200" dirty="0">
                <a:solidFill>
                  <a:srgbClr val="555555"/>
                </a:solidFill>
                <a:latin typeface="Times New Roman" pitchFamily="18" charset="0"/>
                <a:ea typeface="Times New Roman" pitchFamily="18" charset="0"/>
                <a:cs typeface="Times New Roman" pitchFamily="18" charset="0"/>
              </a:rPr>
              <a:t> The overriding lesson or main idea that the author wants readers to glean from the story. It could be explicitly stated as in Aesop’s Fables or inferred by the reader (more common).</a:t>
            </a:r>
            <a:endParaRPr lang="en-US" altLang="zh-CN" sz="32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1348800"/>
            <a:ext cx="91440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RETELLING</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spcBef>
                <a:spcPct val="0"/>
              </a:spcBef>
              <a:spcAft>
                <a:spcPct val="0"/>
              </a:spcAft>
              <a:buClrTx/>
              <a:buSzTx/>
              <a:buFont typeface="Arial" pitchFamily="34" charset="0"/>
              <a:buChar char="•"/>
              <a:tabLst/>
            </a:pPr>
            <a:r>
              <a:rPr kumimoji="0" lang="en-US" sz="3200" b="0" i="0" u="none" strike="noStrike" cap="none" normalizeH="0" baseline="0" dirty="0">
                <a:ln>
                  <a:noFill/>
                </a:ln>
                <a:solidFill>
                  <a:srgbClr val="555555"/>
                </a:solidFill>
                <a:effectLst/>
                <a:latin typeface="Times New Roman" pitchFamily="18" charset="0"/>
                <a:ea typeface="Times New Roman" pitchFamily="18" charset="0"/>
                <a:cs typeface="Times New Roman" pitchFamily="18" charset="0"/>
              </a:rPr>
              <a:t>	Asking students to retell a story in their own 	words forces them to analyze the content to 	determine what is important. Teachers can 	encourage students to go beyond literally 	recounting the story to drawing their own 	conclusions about it.</a:t>
            </a:r>
            <a:endParaRPr kumimoji="0" lang="en-US" sz="32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lstStyle/>
          <a:p>
            <a:pPr algn="ctr"/>
            <a:r>
              <a:rPr lang="en-US" b="1" dirty="0">
                <a:solidFill>
                  <a:srgbClr val="FF0000"/>
                </a:solidFill>
                <a:latin typeface="Times New Roman" pitchFamily="18" charset="0"/>
                <a:cs typeface="Times New Roman" pitchFamily="18" charset="0"/>
              </a:rPr>
              <a:t>TAMIL</a:t>
            </a:r>
            <a:r>
              <a:rPr lang="en-US" b="1" dirty="0">
                <a:solidFill>
                  <a:srgbClr val="FF0000"/>
                </a:solidFill>
              </a:rPr>
              <a:t> </a:t>
            </a:r>
            <a:r>
              <a:rPr lang="en-US" b="1" dirty="0">
                <a:solidFill>
                  <a:srgbClr val="FF0000"/>
                </a:solidFill>
                <a:latin typeface="Times New Roman" pitchFamily="18" charset="0"/>
                <a:cs typeface="Times New Roman" pitchFamily="18" charset="0"/>
              </a:rPr>
              <a:t>PROVERB</a:t>
            </a:r>
          </a:p>
        </p:txBody>
      </p:sp>
      <p:sp>
        <p:nvSpPr>
          <p:cNvPr id="3" name="Content Placeholder 2"/>
          <p:cNvSpPr>
            <a:spLocks noGrp="1"/>
          </p:cNvSpPr>
          <p:nvPr>
            <p:ph idx="1"/>
          </p:nvPr>
        </p:nvSpPr>
        <p:spPr>
          <a:xfrm>
            <a:off x="0" y="838200"/>
            <a:ext cx="9144000" cy="6019800"/>
          </a:xfrm>
        </p:spPr>
        <p:txBody>
          <a:bodyPr>
            <a:normAutofit/>
          </a:bodyPr>
          <a:lstStyle/>
          <a:p>
            <a:pPr fontAlgn="base">
              <a:buNone/>
            </a:pPr>
            <a:endParaRPr lang="en-US" dirty="0"/>
          </a:p>
          <a:p>
            <a:pPr fontAlgn="base">
              <a:lnSpc>
                <a:spcPct val="150000"/>
              </a:lnSpc>
              <a:buNone/>
            </a:pPr>
            <a:r>
              <a:rPr lang="en-US" dirty="0"/>
              <a:t>	</a:t>
            </a:r>
          </a:p>
          <a:p>
            <a:pPr fontAlgn="base">
              <a:lnSpc>
                <a:spcPct val="150000"/>
              </a:lnSpc>
              <a:buNone/>
            </a:pPr>
            <a:endParaRPr lang="ta-IN" dirty="0"/>
          </a:p>
          <a:p>
            <a:r>
              <a:rPr lang="en-US" sz="3500" b="1" dirty="0">
                <a:latin typeface="Times New Roman" pitchFamily="18" charset="0"/>
                <a:cs typeface="Times New Roman" pitchFamily="18" charset="0"/>
              </a:rPr>
              <a:t>By practicing the hand you learn how to draw the pictures, by practicing the tongue you learn to speak Tamil.</a:t>
            </a:r>
          </a:p>
          <a:p>
            <a:pPr marL="0" indent="0">
              <a:buNone/>
            </a:pPr>
            <a:endParaRPr lang="en-US" sz="3500" b="1" dirty="0">
              <a:latin typeface="Times New Roman" pitchFamily="18" charset="0"/>
              <a:cs typeface="Times New Roman" pitchFamily="18" charset="0"/>
            </a:endParaRPr>
          </a:p>
          <a:p>
            <a:r>
              <a:rPr lang="en-US" sz="3200" dirty="0">
                <a:latin typeface="Times New Roman" pitchFamily="18" charset="0"/>
                <a:cs typeface="Times New Roman" pitchFamily="18" charset="0"/>
              </a:rPr>
              <a:t>In the same way by practicing your tongue to speak in English you may enhance your reading skills and also your students reading skills.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47800"/>
            <a:ext cx="9144000" cy="3539430"/>
          </a:xfrm>
          <a:prstGeom prst="rect">
            <a:avLst/>
          </a:prstGeom>
        </p:spPr>
        <p:txBody>
          <a:bodyPr wrap="square">
            <a:spAutoFit/>
          </a:bodyPr>
          <a:lstStyle/>
          <a:p>
            <a:pPr lvl="0" algn="ctr" eaLnBrk="0" fontAlgn="base" hangingPunct="0">
              <a:spcBef>
                <a:spcPct val="0"/>
              </a:spcBef>
              <a:spcAft>
                <a:spcPct val="0"/>
              </a:spcAft>
            </a:pPr>
            <a:r>
              <a:rPr lang="en-US" sz="3200" b="1" dirty="0">
                <a:solidFill>
                  <a:srgbClr val="FF0000"/>
                </a:solidFill>
                <a:latin typeface="Times New Roman" pitchFamily="18" charset="0"/>
                <a:ea typeface="Times New Roman" pitchFamily="18" charset="0"/>
                <a:cs typeface="Times New Roman" pitchFamily="18" charset="0"/>
              </a:rPr>
              <a:t>PREDICTION</a:t>
            </a:r>
          </a:p>
          <a:p>
            <a:pPr lvl="0" algn="ctr" eaLnBrk="0" fontAlgn="base" hangingPunct="0">
              <a:spcBef>
                <a:spcPct val="0"/>
              </a:spcBef>
              <a:spcAft>
                <a:spcPct val="0"/>
              </a:spcAft>
            </a:pPr>
            <a:endParaRPr lang="en-US" sz="3200" b="1" dirty="0">
              <a:solidFill>
                <a:srgbClr val="FF0000"/>
              </a:solidFill>
              <a:latin typeface="Times New Roman" pitchFamily="18" charset="0"/>
              <a:cs typeface="Times New Roman" pitchFamily="18" charset="0"/>
            </a:endParaRPr>
          </a:p>
          <a:p>
            <a:pPr marL="457200" lvl="0" indent="-457200" eaLnBrk="0" fontAlgn="base" hangingPunct="0">
              <a:spcBef>
                <a:spcPct val="0"/>
              </a:spcBef>
              <a:spcAft>
                <a:spcPct val="0"/>
              </a:spcAft>
              <a:buFont typeface="Arial" pitchFamily="34" charset="0"/>
              <a:buChar char="•"/>
            </a:pPr>
            <a:r>
              <a:rPr lang="en-US" sz="3200" dirty="0">
                <a:solidFill>
                  <a:srgbClr val="555555"/>
                </a:solidFill>
                <a:latin typeface="Times New Roman" pitchFamily="18" charset="0"/>
                <a:ea typeface="Times New Roman" pitchFamily="18" charset="0"/>
                <a:cs typeface="Times New Roman" pitchFamily="18" charset="0"/>
              </a:rPr>
              <a:t>	Teachers can ask readers to make a prediction 	about a story based on the title and any other 	clues that are available, such as illustrations. 	Teachers can later ask students to find text that 	supports or contradicts their predictions.</a:t>
            </a:r>
            <a:endParaRPr lang="en-US" sz="32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1635443"/>
            <a:ext cx="91440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ANSWERING COMPREHENSION QUESTIONS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spcBef>
                <a:spcPct val="0"/>
              </a:spcBef>
              <a:spcAft>
                <a:spcPct val="0"/>
              </a:spcAft>
              <a:buClrTx/>
              <a:buSzTx/>
              <a:buFont typeface="Arial" pitchFamily="34" charset="0"/>
              <a:buChar char="•"/>
              <a:tabLst/>
            </a:pPr>
            <a:r>
              <a:rPr kumimoji="0" lang="en-US" sz="3200" b="0" i="0" u="none" strike="noStrike" cap="none" normalizeH="0" baseline="0" dirty="0">
                <a:ln>
                  <a:noFill/>
                </a:ln>
                <a:solidFill>
                  <a:srgbClr val="555555"/>
                </a:solidFill>
                <a:effectLst/>
                <a:latin typeface="Arial" pitchFamily="34" charset="0"/>
                <a:ea typeface="Times New Roman" pitchFamily="18" charset="0"/>
                <a:cs typeface="Arial" pitchFamily="34" charset="0"/>
              </a:rPr>
              <a:t>	</a:t>
            </a:r>
            <a:r>
              <a:rPr kumimoji="0" lang="en-US" sz="3200" b="0" i="0" u="none" strike="noStrike" cap="none" normalizeH="0" baseline="0" dirty="0">
                <a:ln>
                  <a:noFill/>
                </a:ln>
                <a:solidFill>
                  <a:srgbClr val="555555"/>
                </a:solidFill>
                <a:effectLst/>
                <a:latin typeface="Times New Roman" pitchFamily="18" charset="0"/>
                <a:ea typeface="Times New Roman" pitchFamily="18" charset="0"/>
                <a:cs typeface="Times New Roman" pitchFamily="18" charset="0"/>
              </a:rPr>
              <a:t>Asking students different types of questions 	requires that they find the answers in different 	ways, for example, by finding literal answers 	in the text itself or by drawing on prior 	knowledge and then inferring answers 	based on 	clues in the text.</a:t>
            </a:r>
            <a:endParaRPr kumimoji="0" lang="en-US" sz="32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967335"/>
            <a:ext cx="4953000" cy="923330"/>
          </a:xfrm>
          <a:prstGeom prst="rect">
            <a:avLst/>
          </a:prstGeom>
        </p:spPr>
        <p:txBody>
          <a:bodyPr wrap="square">
            <a:spAutoFit/>
          </a:bodyPr>
          <a:lstStyle/>
          <a:p>
            <a:pPr>
              <a:buNone/>
            </a:pPr>
            <a:r>
              <a:rPr lang="en-US" sz="5400" b="1" dirty="0">
                <a:solidFill>
                  <a:srgbClr val="FF3300"/>
                </a:solidFill>
                <a:latin typeface="Monotype Corsiva" pitchFamily="66" charset="0"/>
                <a:cs typeface="Times New Roman" pitchFamily="18" charset="0"/>
              </a:rPr>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rgbClr val="FF0000"/>
                </a:solidFill>
                <a:latin typeface="Times New Roman" pitchFamily="18" charset="0"/>
                <a:cs typeface="Times New Roman" pitchFamily="18" charset="0"/>
              </a:rPr>
              <a:t>SIGNIFICANCE OF THE TEXT</a:t>
            </a:r>
          </a:p>
        </p:txBody>
      </p:sp>
      <p:sp>
        <p:nvSpPr>
          <p:cNvPr id="3" name="Content Placeholder 2"/>
          <p:cNvSpPr>
            <a:spLocks noGrp="1"/>
          </p:cNvSpPr>
          <p:nvPr>
            <p:ph idx="1"/>
          </p:nvPr>
        </p:nvSpPr>
        <p:spPr/>
        <p:txBody>
          <a:bodyPr>
            <a:normAutofit/>
          </a:bodyPr>
          <a:lstStyle/>
          <a:p>
            <a:pPr>
              <a:buNone/>
            </a:pPr>
            <a:r>
              <a:rPr lang="en-US" sz="3200" dirty="0">
                <a:latin typeface="Times New Roman" pitchFamily="18" charset="0"/>
                <a:cs typeface="Times New Roman" pitchFamily="18" charset="0"/>
              </a:rPr>
              <a:t>	</a:t>
            </a:r>
          </a:p>
          <a:p>
            <a:pPr>
              <a:buNone/>
            </a:pPr>
            <a:r>
              <a:rPr lang="en-US" sz="3200" dirty="0">
                <a:latin typeface="Times New Roman" pitchFamily="18" charset="0"/>
                <a:cs typeface="Times New Roman" pitchFamily="18" charset="0"/>
              </a:rPr>
              <a:t>	According to beginning theory there are some significance of text we could understand</a:t>
            </a:r>
          </a:p>
          <a:p>
            <a:pPr>
              <a:buNone/>
            </a:pPr>
            <a:endParaRPr lang="en-US" sz="3200" dirty="0">
              <a:latin typeface="Times New Roman" pitchFamily="18" charset="0"/>
              <a:cs typeface="Times New Roman" pitchFamily="18" charset="0"/>
            </a:endParaRPr>
          </a:p>
          <a:p>
            <a:pPr marL="514350" indent="-514350">
              <a:buFont typeface="+mj-lt"/>
              <a:buAutoNum type="arabicPeriod"/>
            </a:pPr>
            <a:r>
              <a:rPr lang="en-US" sz="3200" dirty="0">
                <a:latin typeface="Times New Roman" pitchFamily="18" charset="0"/>
                <a:cs typeface="Times New Roman" pitchFamily="18" charset="0"/>
              </a:rPr>
              <a:t>First thing, literary text has timeless significance. It somehow transcends the limitations and peculiarities of the  age it was written in.</a:t>
            </a:r>
          </a:p>
          <a:p>
            <a:pPr>
              <a:buNone/>
            </a:pPr>
            <a:endParaRPr lang="en-US" dirty="0"/>
          </a:p>
          <a:p>
            <a:pPr>
              <a:buNone/>
            </a:pP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704088"/>
          </a:xfrm>
        </p:spPr>
        <p:txBody>
          <a:bodyPr>
            <a:normAutofit/>
          </a:bodyPr>
          <a:lstStyle/>
          <a:p>
            <a:pPr algn="ctr"/>
            <a:r>
              <a:rPr lang="en-US" sz="3200" b="1" dirty="0">
                <a:solidFill>
                  <a:srgbClr val="FF0000"/>
                </a:solidFill>
                <a:latin typeface="Times New Roman" pitchFamily="18" charset="0"/>
                <a:cs typeface="Times New Roman" pitchFamily="18" charset="0"/>
              </a:rPr>
              <a:t>SIGNIFICANCE OF THE TEXT</a:t>
            </a:r>
          </a:p>
        </p:txBody>
      </p:sp>
      <p:sp>
        <p:nvSpPr>
          <p:cNvPr id="3" name="Content Placeholder 2"/>
          <p:cNvSpPr>
            <a:spLocks noGrp="1"/>
          </p:cNvSpPr>
          <p:nvPr>
            <p:ph idx="1"/>
          </p:nvPr>
        </p:nvSpPr>
        <p:spPr>
          <a:xfrm>
            <a:off x="152400" y="1752600"/>
            <a:ext cx="8991600" cy="5105400"/>
          </a:xfrm>
        </p:spPr>
        <p:txBody>
          <a:bodyPr>
            <a:normAutofit/>
          </a:bodyPr>
          <a:lstStyle/>
          <a:p>
            <a:pPr marL="0" indent="0">
              <a:buNone/>
            </a:pPr>
            <a:endParaRPr lang="en-US" sz="3000" b="1" dirty="0"/>
          </a:p>
          <a:p>
            <a:pPr marL="0" indent="0">
              <a:buNone/>
            </a:pPr>
            <a:r>
              <a:rPr lang="en-US" sz="3000" b="1" dirty="0"/>
              <a:t>2. Logical consequence </a:t>
            </a:r>
          </a:p>
          <a:p>
            <a:pPr marL="514350" indent="-514350">
              <a:buNone/>
            </a:pPr>
            <a:r>
              <a:rPr lang="en-US" sz="3000" dirty="0"/>
              <a:t>		A text is written in the background of its nature.</a:t>
            </a:r>
          </a:p>
          <a:p>
            <a:pPr marL="514350" indent="-514350">
              <a:buNone/>
            </a:pPr>
            <a:endParaRPr lang="en-US" sz="3000" dirty="0"/>
          </a:p>
          <a:p>
            <a:pPr marL="742950" indent="-742950">
              <a:lnSpc>
                <a:spcPct val="150000"/>
              </a:lnSpc>
              <a:buNone/>
            </a:pPr>
            <a:r>
              <a:rPr lang="en-US" sz="3000" b="1" dirty="0">
                <a:latin typeface="Times New Roman" pitchFamily="18" charset="0"/>
                <a:cs typeface="Times New Roman" pitchFamily="18" charset="0"/>
              </a:rPr>
              <a:t>a) Socio-Political</a:t>
            </a:r>
          </a:p>
          <a:p>
            <a:pPr marL="742950" indent="-742950">
              <a:buNone/>
            </a:pPr>
            <a:r>
              <a:rPr lang="en-US" sz="3000" dirty="0">
                <a:latin typeface="Times New Roman" pitchFamily="18" charset="0"/>
                <a:cs typeface="Times New Roman" pitchFamily="18" charset="0"/>
              </a:rPr>
              <a:t>	The context of a particular social background or political situations.</a:t>
            </a:r>
          </a:p>
          <a:p>
            <a:pPr marL="742950" indent="-742950">
              <a:lnSpc>
                <a:spcPct val="150000"/>
              </a:lnSpc>
              <a:buNone/>
            </a:pPr>
            <a:endParaRPr lang="en-US" sz="3200" dirty="0">
              <a:latin typeface="Times New Roman" pitchFamily="18" charset="0"/>
              <a:cs typeface="Times New Roman" pitchFamily="18" charset="0"/>
            </a:endParaRPr>
          </a:p>
          <a:p>
            <a:pPr marL="514350" indent="-514350">
              <a:lnSpc>
                <a:spcPct val="150000"/>
              </a:lnSpc>
              <a:buNone/>
            </a:pP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rgbClr val="FF0000"/>
                </a:solidFill>
                <a:latin typeface="Times New Roman" pitchFamily="18" charset="0"/>
                <a:cs typeface="Times New Roman" pitchFamily="18" charset="0"/>
              </a:rPr>
              <a:t>SIGNIFICANCE OF THE TEXT</a:t>
            </a:r>
            <a:br>
              <a:rPr lang="en-US" sz="3200" b="1" dirty="0">
                <a:solidFill>
                  <a:srgbClr val="FF0000"/>
                </a:solidFill>
                <a:latin typeface="Times New Roman" pitchFamily="18" charset="0"/>
                <a:cs typeface="Times New Roman" pitchFamily="18" charset="0"/>
              </a:rPr>
            </a:b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742950" indent="-742950">
              <a:lnSpc>
                <a:spcPct val="150000"/>
              </a:lnSpc>
              <a:buNone/>
            </a:pPr>
            <a:r>
              <a:rPr lang="en-US" sz="2800" b="1" dirty="0">
                <a:latin typeface="Times New Roman" pitchFamily="18" charset="0"/>
                <a:cs typeface="Times New Roman" pitchFamily="18" charset="0"/>
              </a:rPr>
              <a:t>b) Literary-Historical</a:t>
            </a:r>
          </a:p>
          <a:p>
            <a:pPr marL="742950" indent="-742950">
              <a:buNone/>
            </a:pPr>
            <a:r>
              <a:rPr lang="en-US" sz="2800" dirty="0">
                <a:latin typeface="Times New Roman" pitchFamily="18" charset="0"/>
                <a:cs typeface="Times New Roman" pitchFamily="18" charset="0"/>
              </a:rPr>
              <a:t>	The text or literary work could be seen as literary influence of other writers or influence of the history</a:t>
            </a:r>
            <a:r>
              <a:rPr lang="en-US" sz="1600" dirty="0">
                <a:latin typeface="Times New Roman" pitchFamily="18" charset="0"/>
                <a:cs typeface="Times New Roman" pitchFamily="18" charset="0"/>
              </a:rPr>
              <a:t>.</a:t>
            </a:r>
          </a:p>
          <a:p>
            <a:pPr marL="742950" indent="-742950">
              <a:lnSpc>
                <a:spcPct val="150000"/>
              </a:lnSpc>
              <a:buNone/>
            </a:pPr>
            <a:endParaRPr lang="en-US" sz="1600" dirty="0">
              <a:latin typeface="Times New Roman" pitchFamily="18" charset="0"/>
              <a:cs typeface="Times New Roman" pitchFamily="18" charset="0"/>
            </a:endParaRPr>
          </a:p>
          <a:p>
            <a:pPr>
              <a:buNone/>
            </a:pPr>
            <a:r>
              <a:rPr lang="en-US" b="1" dirty="0"/>
              <a:t>c) </a:t>
            </a:r>
            <a:r>
              <a:rPr lang="en-US" sz="2400" b="1" dirty="0"/>
              <a:t>Autobiographical</a:t>
            </a:r>
          </a:p>
          <a:p>
            <a:pPr>
              <a:buNone/>
            </a:pPr>
            <a:r>
              <a:rPr lang="en-US" dirty="0"/>
              <a:t>		The text is written by the present details of the author.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27888"/>
          </a:xfrm>
        </p:spPr>
        <p:txBody>
          <a:bodyPr>
            <a:normAutofit fontScale="90000"/>
          </a:bodyPr>
          <a:lstStyle/>
          <a:p>
            <a:pPr algn="ctr"/>
            <a:r>
              <a:rPr lang="en-US" sz="3200" b="1" dirty="0">
                <a:solidFill>
                  <a:srgbClr val="FF0000"/>
                </a:solidFill>
                <a:latin typeface="Times New Roman" pitchFamily="18" charset="0"/>
                <a:cs typeface="Times New Roman" pitchFamily="18" charset="0"/>
              </a:rPr>
              <a:t>SIGNIFICANCE OF THE TEXT</a:t>
            </a:r>
            <a:br>
              <a:rPr lang="en-US" sz="3200" b="1" dirty="0">
                <a:solidFill>
                  <a:srgbClr val="FF0000"/>
                </a:solidFill>
                <a:latin typeface="Times New Roman" pitchFamily="18" charset="0"/>
                <a:cs typeface="Times New Roman" pitchFamily="18" charset="0"/>
              </a:rPr>
            </a:b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381000" y="1371600"/>
            <a:ext cx="8610600" cy="5257800"/>
          </a:xfrm>
        </p:spPr>
        <p:txBody>
          <a:bodyPr>
            <a:noAutofit/>
          </a:bodyPr>
          <a:lstStyle/>
          <a:p>
            <a:pPr marL="0" indent="0">
              <a:buNone/>
            </a:pPr>
            <a:r>
              <a:rPr lang="en-US" sz="3600" dirty="0">
                <a:latin typeface="Times New Roman" pitchFamily="18" charset="0"/>
                <a:cs typeface="Times New Roman" pitchFamily="18" charset="0"/>
              </a:rPr>
              <a:t>3. </a:t>
            </a:r>
            <a:r>
              <a:rPr lang="en-US" sz="3200" dirty="0">
                <a:latin typeface="Times New Roman" pitchFamily="18" charset="0"/>
                <a:cs typeface="Times New Roman" pitchFamily="18" charset="0"/>
              </a:rPr>
              <a:t>To understand the text the reader must be detached from the context and studied in isolation. The reader should read the text without prior ideological assumption.</a:t>
            </a:r>
          </a:p>
          <a:p>
            <a:pPr>
              <a:buNone/>
            </a:pPr>
            <a:r>
              <a:rPr lang="en-US" sz="3200" dirty="0">
                <a:latin typeface="Times New Roman" pitchFamily="18" charset="0"/>
                <a:cs typeface="Times New Roman" pitchFamily="18" charset="0"/>
              </a:rPr>
              <a:t>Mathew Arnold said,</a:t>
            </a:r>
          </a:p>
          <a:p>
            <a:pPr>
              <a:buNone/>
            </a:pPr>
            <a:r>
              <a:rPr lang="en-US" sz="3200" dirty="0">
                <a:latin typeface="Times New Roman" pitchFamily="18" charset="0"/>
                <a:cs typeface="Times New Roman" pitchFamily="18" charset="0"/>
              </a:rPr>
              <a:t>	“to see the object as in itself it really is”</a:t>
            </a:r>
          </a:p>
          <a:p>
            <a:pPr>
              <a:lnSpc>
                <a:spcPct val="150000"/>
              </a:lnSpc>
            </a:pPr>
            <a:endParaRPr lang="en-US" sz="3600" dirty="0">
              <a:latin typeface="Times New Roman" pitchFamily="18" charset="0"/>
              <a:cs typeface="Times New Roman" pitchFamily="18" charset="0"/>
            </a:endParaRPr>
          </a:p>
          <a:p>
            <a:pPr>
              <a:buNone/>
            </a:pPr>
            <a:endParaRPr lang="en-US" sz="32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rgbClr val="FF0000"/>
                </a:solidFill>
                <a:latin typeface="Times New Roman" pitchFamily="18" charset="0"/>
                <a:cs typeface="Times New Roman" pitchFamily="18" charset="0"/>
              </a:rPr>
              <a:t>SIGNIFICANCE OF THE TEXT</a:t>
            </a:r>
          </a:p>
        </p:txBody>
      </p:sp>
      <p:sp>
        <p:nvSpPr>
          <p:cNvPr id="3" name="Content Placeholder 2"/>
          <p:cNvSpPr>
            <a:spLocks noGrp="1"/>
          </p:cNvSpPr>
          <p:nvPr>
            <p:ph idx="1"/>
          </p:nvPr>
        </p:nvSpPr>
        <p:spPr/>
        <p:txBody>
          <a:bodyPr>
            <a:normAutofit/>
          </a:bodyPr>
          <a:lstStyle/>
          <a:p>
            <a:pPr marL="0" indent="0">
              <a:lnSpc>
                <a:spcPct val="150000"/>
              </a:lnSpc>
              <a:buNone/>
            </a:pPr>
            <a:endParaRPr lang="en-US" sz="3200" dirty="0">
              <a:latin typeface="Times New Roman" pitchFamily="18" charset="0"/>
              <a:cs typeface="Times New Roman" pitchFamily="18" charset="0"/>
            </a:endParaRPr>
          </a:p>
          <a:p>
            <a:pPr marL="0" indent="0">
              <a:buNone/>
            </a:pPr>
            <a:r>
              <a:rPr lang="en-US" sz="3200" dirty="0">
                <a:latin typeface="Times New Roman" pitchFamily="18" charset="0"/>
                <a:cs typeface="Times New Roman" pitchFamily="18" charset="0"/>
              </a:rPr>
              <a:t>4. Human nature is essential unchanging. The same passions, emotions and even situations are seen again and again in the text through out  human history.</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rgbClr val="FF0000"/>
                </a:solidFill>
                <a:latin typeface="Times New Roman" pitchFamily="18" charset="0"/>
                <a:cs typeface="Times New Roman" pitchFamily="18" charset="0"/>
              </a:rPr>
              <a:t>SIGNIFICANCE OF THE TEXT</a:t>
            </a:r>
          </a:p>
        </p:txBody>
      </p:sp>
      <p:sp>
        <p:nvSpPr>
          <p:cNvPr id="3" name="Content Placeholder 2"/>
          <p:cNvSpPr>
            <a:spLocks noGrp="1"/>
          </p:cNvSpPr>
          <p:nvPr>
            <p:ph idx="1"/>
          </p:nvPr>
        </p:nvSpPr>
        <p:spPr/>
        <p:txBody>
          <a:bodyPr>
            <a:normAutofit/>
          </a:bodyPr>
          <a:lstStyle/>
          <a:p>
            <a:pPr marL="0" indent="0">
              <a:lnSpc>
                <a:spcPct val="150000"/>
              </a:lnSpc>
              <a:buNone/>
            </a:pPr>
            <a:endParaRPr lang="en-US" sz="3200" dirty="0">
              <a:latin typeface="Times New Roman" pitchFamily="18" charset="0"/>
              <a:cs typeface="Times New Roman" pitchFamily="18" charset="0"/>
            </a:endParaRPr>
          </a:p>
          <a:p>
            <a:pPr marL="0" indent="0">
              <a:buNone/>
            </a:pPr>
            <a:r>
              <a:rPr lang="en-US" sz="3200" dirty="0">
                <a:latin typeface="Times New Roman" pitchFamily="18" charset="0"/>
                <a:cs typeface="Times New Roman" pitchFamily="18" charset="0"/>
              </a:rPr>
              <a:t>5. The purpose of literary text is essentially the enhancement of life and propagation of human values.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1219200"/>
          </a:xfrm>
        </p:spPr>
        <p:txBody>
          <a:bodyPr>
            <a:normAutofit fontScale="90000"/>
          </a:bodyPr>
          <a:lstStyle/>
          <a:p>
            <a:pPr algn="ctr"/>
            <a:r>
              <a:rPr lang="en-US" sz="3600" b="1" dirty="0">
                <a:solidFill>
                  <a:srgbClr val="FF0000"/>
                </a:solidFill>
                <a:latin typeface="Times New Roman" pitchFamily="18" charset="0"/>
                <a:cs typeface="Times New Roman" pitchFamily="18" charset="0"/>
              </a:rPr>
              <a:t>GENERAL STRATEGIES FOR READING COMPREHENSION</a:t>
            </a:r>
            <a:br>
              <a:rPr lang="en-US" sz="3600" b="1" dirty="0">
                <a:solidFill>
                  <a:srgbClr val="FF0000"/>
                </a:solidFill>
                <a:latin typeface="Times New Roman" pitchFamily="18" charset="0"/>
                <a:cs typeface="Times New Roman" pitchFamily="18" charset="0"/>
              </a:rPr>
            </a:br>
            <a:br>
              <a:rPr lang="en-US" sz="2400" dirty="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953000"/>
          </a:xfrm>
        </p:spPr>
        <p:txBody>
          <a:bodyPr>
            <a:normAutofit/>
          </a:bodyPr>
          <a:lstStyle/>
          <a:p>
            <a:pPr>
              <a:buNone/>
            </a:pPr>
            <a:r>
              <a:rPr lang="en-US" dirty="0">
                <a:latin typeface="Times New Roman" pitchFamily="18" charset="0"/>
                <a:cs typeface="Times New Roman" pitchFamily="18" charset="0"/>
              </a:rPr>
              <a:t>	</a:t>
            </a:r>
          </a:p>
          <a:p>
            <a:r>
              <a:rPr lang="en-US" sz="3500" dirty="0">
                <a:latin typeface="Times New Roman" pitchFamily="18" charset="0"/>
                <a:cs typeface="Times New Roman" pitchFamily="18" charset="0"/>
              </a:rPr>
              <a:t>The process of comprehending text begins before children can read, when someone reads a picture book to them. They listen to the words, see the pictures in the book, and may start to associate the words on the page with the words they are hearing and the ideas they represent. </a:t>
            </a:r>
          </a:p>
          <a:p>
            <a:pPr>
              <a:buNone/>
            </a:pPr>
            <a:endParaRPr lang="en-US"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373</TotalTime>
  <Words>949</Words>
  <Application>Microsoft Office PowerPoint</Application>
  <PresentationFormat>On-screen Show (4:3)</PresentationFormat>
  <Paragraphs>83</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Constantia</vt:lpstr>
      <vt:lpstr>Monotype Corsiva</vt:lpstr>
      <vt:lpstr>Nyala</vt:lpstr>
      <vt:lpstr>Times New Roman</vt:lpstr>
      <vt:lpstr>Wingdings 2</vt:lpstr>
      <vt:lpstr>Flow</vt:lpstr>
      <vt:lpstr>COMPREHENDING THE SIGNIFICANCE OF THE TEXT AND STRATEGIES FOR READING</vt:lpstr>
      <vt:lpstr>TAMIL PROVERB</vt:lpstr>
      <vt:lpstr>SIGNIFICANCE OF THE TEXT</vt:lpstr>
      <vt:lpstr>SIGNIFICANCE OF THE TEXT</vt:lpstr>
      <vt:lpstr>SIGNIFICANCE OF THE TEXT </vt:lpstr>
      <vt:lpstr>SIGNIFICANCE OF THE TEXT </vt:lpstr>
      <vt:lpstr>SIGNIFICANCE OF THE TEXT</vt:lpstr>
      <vt:lpstr>SIGNIFICANCE OF THE TEXT</vt:lpstr>
      <vt:lpstr>GENERAL STRATEGIES FOR READING COMPREHENSION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COMPREHENDING THE SIGNIFICANCE OF THE TEXT AND STRATEGIES FOR READING</dc:title>
  <dc:creator>MATRIX</dc:creator>
  <cp:lastModifiedBy>MK</cp:lastModifiedBy>
  <cp:revision>64</cp:revision>
  <cp:lastPrinted>2018-12-10T06:01:10Z</cp:lastPrinted>
  <dcterms:created xsi:type="dcterms:W3CDTF">2006-08-16T00:00:00Z</dcterms:created>
  <dcterms:modified xsi:type="dcterms:W3CDTF">2020-03-11T10:16:15Z</dcterms:modified>
</cp:coreProperties>
</file>